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gif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7644" y="1759068"/>
            <a:ext cx="73343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MORNING CLASS</a:t>
            </a:r>
            <a:endParaRPr lang="en-US" sz="5400" b="1" cap="none" spc="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3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600200" y="609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Dickens ................. a lot of novels.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4478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has written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3716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writes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3716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008144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wrote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6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4571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26612" y="154748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600200" y="6096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Her mother ............. three books. She is going to start the fourth one soon.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3716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has written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4478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writes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478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19400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wrote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5903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26612" y="14068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600200" y="609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I think I ............... him before.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3716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3716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3716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19400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have 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67911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26612" y="14068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524000" y="4572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Oh, yes. Now I remember. I ............. him when I was in Hoi An. He was our guide!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3716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2954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3716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19400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have 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4566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26612" y="14068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524000" y="4572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Oh, yes. Now I remember. I ............. him when I was in Hoi An. He was our guide!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3716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2954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3716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19400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have met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8665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053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7921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4347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322" y="5663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357477" y="5891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0723" y="58919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600200" y="533400"/>
            <a:ext cx="5943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IV. At home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1676400"/>
            <a:ext cx="7162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Blip>
                <a:blip r:embed="rId3"/>
              </a:buBlip>
            </a:pPr>
            <a:r>
              <a:rPr lang="en-US" sz="4000" dirty="0" smtClean="0"/>
              <a:t>Learn the structure by heart.</a:t>
            </a:r>
          </a:p>
          <a:p>
            <a:pPr lvl="0">
              <a:buBlip>
                <a:blip r:embed="rId3"/>
              </a:buBlip>
            </a:pPr>
            <a:r>
              <a:rPr lang="en-US" sz="4000" dirty="0" smtClean="0"/>
              <a:t>Do all the exercises again.</a:t>
            </a:r>
          </a:p>
          <a:p>
            <a:pPr lvl="0">
              <a:buBlip>
                <a:blip r:embed="rId3"/>
              </a:buBlip>
            </a:pPr>
            <a:r>
              <a:rPr lang="en-US" sz="4000" dirty="0" smtClean="0"/>
              <a:t>Do exercises B4, B5, B6 (page 19/ workbook).</a:t>
            </a:r>
          </a:p>
          <a:p>
            <a:pPr lvl="0">
              <a:buBlip>
                <a:blip r:embed="rId3"/>
              </a:buBlip>
            </a:pPr>
            <a:r>
              <a:rPr lang="en-US" sz="4000" dirty="0" smtClean="0"/>
              <a:t>Prepare  COMMUNICATION.</a:t>
            </a:r>
          </a:p>
          <a:p>
            <a:pPr lvl="0">
              <a:buBlip>
                <a:blip r:embed="rId3"/>
              </a:buBlip>
            </a:pPr>
            <a:endParaRPr lang="en-US" sz="4000" dirty="0" smtClean="0"/>
          </a:p>
          <a:p>
            <a:endParaRPr lang="en-US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914400" y="1524000"/>
            <a:ext cx="7467600" cy="32766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7818" y="3810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Arrange the words of time into the right column: the simple past or the present perfect tense. (Ex.4/p.30)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854" y="1342034"/>
            <a:ext cx="86521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last December      </a:t>
            </a:r>
            <a:r>
              <a:rPr lang="en-US" sz="2400" b="1" dirty="0" smtClean="0"/>
              <a:t>	never       	five </a:t>
            </a:r>
            <a:r>
              <a:rPr lang="en-US" sz="2400" b="1" dirty="0" smtClean="0"/>
              <a:t>years ago      </a:t>
            </a:r>
            <a:r>
              <a:rPr lang="en-US" sz="2400" b="1" dirty="0" smtClean="0"/>
              <a:t>	already    </a:t>
            </a:r>
            <a:r>
              <a:rPr lang="en-US" sz="2400" b="1" dirty="0" smtClean="0"/>
              <a:t>so far  </a:t>
            </a:r>
            <a:r>
              <a:rPr lang="en-US" sz="2400" b="1" dirty="0" smtClean="0"/>
              <a:t>		</a:t>
            </a:r>
            <a:r>
              <a:rPr lang="en-US" sz="2400" b="1" dirty="0"/>
              <a:t>	three </a:t>
            </a:r>
            <a:r>
              <a:rPr lang="en-US" sz="2400" b="1" dirty="0" smtClean="0"/>
              <a:t>times	when </a:t>
            </a:r>
            <a:r>
              <a:rPr lang="en-US" sz="2400" b="1" dirty="0" smtClean="0"/>
              <a:t>I was a child             </a:t>
            </a:r>
            <a:r>
              <a:rPr lang="en-US" sz="2400" b="1" dirty="0" smtClean="0"/>
              <a:t>	       </a:t>
            </a:r>
            <a:r>
              <a:rPr lang="en-US" sz="2400" b="1" dirty="0" smtClean="0"/>
              <a:t>last spring       </a:t>
            </a:r>
            <a:r>
              <a:rPr lang="en-US" sz="2400" b="1" dirty="0" smtClean="0"/>
              <a:t>		ever         	one </a:t>
            </a:r>
            <a:r>
              <a:rPr lang="en-US" sz="2400" b="1" dirty="0" smtClean="0"/>
              <a:t>hour ago     </a:t>
            </a:r>
            <a:r>
              <a:rPr lang="en-US" sz="2400" b="1" dirty="0" smtClean="0"/>
              <a:t>	in </a:t>
            </a:r>
            <a:r>
              <a:rPr lang="en-US" sz="2400" b="1" dirty="0" smtClean="0"/>
              <a:t>2011       before       </a:t>
            </a:r>
            <a:r>
              <a:rPr lang="en-US" sz="2400" b="1" dirty="0" smtClean="0"/>
              <a:t>		yesterday      	several </a:t>
            </a:r>
            <a:r>
              <a:rPr lang="en-US" sz="2400" b="1" dirty="0" smtClean="0"/>
              <a:t>times once    </a:t>
            </a:r>
            <a:r>
              <a:rPr lang="en-US" sz="2400" b="1" dirty="0" smtClean="0"/>
              <a:t>	yet</a:t>
            </a: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45550"/>
              </p:ext>
            </p:extLst>
          </p:nvPr>
        </p:nvGraphicFramePr>
        <p:xfrm>
          <a:off x="741218" y="3044172"/>
          <a:ext cx="7772400" cy="2796073"/>
        </p:xfrm>
        <a:graphic>
          <a:graphicData uri="http://schemas.openxmlformats.org/drawingml/2006/table">
            <a:tbl>
              <a:tblPr/>
              <a:tblGrid>
                <a:gridCol w="3840518"/>
                <a:gridCol w="3931882"/>
              </a:tblGrid>
              <a:tr h="6096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THE SIMPLE PAST</a:t>
                      </a:r>
                      <a:endParaRPr lang="en-US" sz="1800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THE PRESENT PERFECT</a:t>
                      </a:r>
                      <a:endParaRPr lang="en-US" sz="1800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473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3723144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last December             </a:t>
            </a:r>
          </a:p>
          <a:p>
            <a:pPr algn="ctr"/>
            <a:r>
              <a:rPr lang="en-US" sz="2400" b="1" dirty="0" smtClean="0"/>
              <a:t> five years ago       </a:t>
            </a:r>
          </a:p>
          <a:p>
            <a:pPr algn="ctr"/>
            <a:r>
              <a:rPr lang="en-US" sz="2400" b="1" dirty="0" smtClean="0"/>
              <a:t>when I was a child              last spring      one hour ago     in 2011             yesterday      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3657600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never       already    so far  </a:t>
            </a:r>
          </a:p>
          <a:p>
            <a:pPr algn="ctr"/>
            <a:r>
              <a:rPr lang="en-US" sz="2400" b="1" dirty="0" smtClean="0"/>
              <a:t>three times       ever         before      several times    once     yet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53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476" y="1905000"/>
            <a:ext cx="86550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3 COMMUNITY SERVICE</a:t>
            </a:r>
            <a:endParaRPr lang="en-US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5239" y="2967335"/>
            <a:ext cx="7053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Lesson 3 A Closer look 2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612886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Period 19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229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76200"/>
            <a:ext cx="9144000" cy="1179731"/>
            <a:chOff x="0" y="-76200"/>
            <a:chExt cx="9144000" cy="1179731"/>
          </a:xfrm>
        </p:grpSpPr>
        <p:sp>
          <p:nvSpPr>
            <p:cNvPr id="2" name="Rounded Rectangle 1"/>
            <p:cNvSpPr/>
            <p:nvPr/>
          </p:nvSpPr>
          <p:spPr>
            <a:xfrm>
              <a:off x="0" y="0"/>
              <a:ext cx="9144000" cy="1066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21246" y="-76200"/>
              <a:ext cx="790152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UNIT 3 COMMUNITY SERVICE</a:t>
              </a:r>
              <a:endPara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188983" y="457200"/>
              <a:ext cx="476604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Lesson 3 A Closer look 2</a:t>
              </a:r>
              <a:endParaRPr lang="en-US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784" y="391180"/>
              <a:ext cx="169796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Period 19</a:t>
              </a:r>
              <a:endParaRPr lang="en-US" sz="28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" y="10623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2015966"/>
            <a:ext cx="8686800" cy="27084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Reporter</a:t>
            </a:r>
            <a:r>
              <a:rPr lang="en-US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Exactly. Have you ever done volunteer work?</a:t>
            </a:r>
            <a:endParaRPr lang="en-US" sz="2000" b="1" i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Yes. I am a member of Be a Buddy – a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helps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street children. Last year we provided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evening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classes for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fifty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children.    </a:t>
            </a:r>
          </a:p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Reporter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:    Wonderful! What else have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you done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000" b="1" i="1" u="sng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We’ve  asked people to donate books and clothes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children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1" y="1482566"/>
            <a:ext cx="8217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Underline the past simple or present perfect. (Ex. 1/p.29)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522378" y="2362200"/>
            <a:ext cx="2057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9778" y="3278188"/>
            <a:ext cx="977006" cy="7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9581" y="4191000"/>
            <a:ext cx="151720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00304" y="4648200"/>
            <a:ext cx="13666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68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76200"/>
            <a:ext cx="9144000" cy="1179731"/>
            <a:chOff x="0" y="-76200"/>
            <a:chExt cx="9144000" cy="1179731"/>
          </a:xfrm>
        </p:grpSpPr>
        <p:sp>
          <p:nvSpPr>
            <p:cNvPr id="3" name="Rounded Rectangle 2"/>
            <p:cNvSpPr/>
            <p:nvPr/>
          </p:nvSpPr>
          <p:spPr>
            <a:xfrm>
              <a:off x="0" y="0"/>
              <a:ext cx="9144000" cy="1066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1246" y="-76200"/>
              <a:ext cx="790152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UNIT 3 COMMUNITY SERVICE</a:t>
              </a:r>
              <a:endPara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88983" y="457200"/>
              <a:ext cx="476604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Lesson 3 A Closer look 2</a:t>
              </a:r>
              <a:endParaRPr lang="en-US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784" y="391180"/>
              <a:ext cx="1697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Period 19</a:t>
              </a:r>
              <a:endParaRPr lang="en-US" sz="2800" b="1" dirty="0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15119"/>
              </p:ext>
            </p:extLst>
          </p:nvPr>
        </p:nvGraphicFramePr>
        <p:xfrm>
          <a:off x="114307" y="1676400"/>
          <a:ext cx="8915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present perfect</a:t>
                      </a:r>
                      <a:endParaRPr lang="en-US" sz="2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past simple</a:t>
                      </a:r>
                      <a:endParaRPr lang="en-US" sz="2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- We use the present   perfect for an action that happened some time before now. The exact time is not important.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+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 S + 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Have / Has + V(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Ved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, V3)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baseline="0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S + 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Haven’t / Hasn’t  + been</a:t>
                      </a:r>
                    </a:p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400" b="0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      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Have/ has + S + P  ?</a:t>
                      </a:r>
                    </a:p>
                    <a:p>
                      <a:endParaRPr lang="en-US" sz="2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Use: We use the simple past for an action that started and finished in the past.</a:t>
                      </a:r>
                    </a:p>
                    <a:p>
                      <a:endParaRPr lang="en-US" sz="220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50000"/>
                        </a:spcBef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       S+ 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</a:rPr>
                        <a:t>Ved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, V2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50000"/>
                        </a:spcBef>
                      </a:pP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       S + didn’t  + V </a:t>
                      </a:r>
                    </a:p>
                    <a:p>
                      <a:pPr>
                        <a:lnSpc>
                          <a:spcPct val="80000"/>
                        </a:lnSpc>
                        <a:spcBef>
                          <a:spcPct val="50000"/>
                        </a:spcBef>
                      </a:pP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           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Did  + S +  V ? </a:t>
                      </a:r>
                    </a:p>
                    <a:p>
                      <a:endParaRPr lang="en-US" sz="2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10623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Grammar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16984" y="43434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6984" y="38100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33188" y="48768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08196" y="41910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08196" y="36576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24400" y="4724400"/>
            <a:ext cx="41641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76200"/>
            <a:ext cx="9144000" cy="1179731"/>
            <a:chOff x="0" y="-76200"/>
            <a:chExt cx="9144000" cy="1179731"/>
          </a:xfrm>
        </p:grpSpPr>
        <p:sp>
          <p:nvSpPr>
            <p:cNvPr id="3" name="Rounded Rectangle 2"/>
            <p:cNvSpPr/>
            <p:nvPr/>
          </p:nvSpPr>
          <p:spPr>
            <a:xfrm>
              <a:off x="0" y="0"/>
              <a:ext cx="9144000" cy="1066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1246" y="-76200"/>
              <a:ext cx="790152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UNIT 3 COMMUNITY SERVICE</a:t>
              </a:r>
              <a:endPara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88983" y="457200"/>
              <a:ext cx="476604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Lesson 3 A Closer look 2</a:t>
              </a:r>
              <a:endParaRPr lang="en-US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784" y="391180"/>
              <a:ext cx="1697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Period 19</a:t>
              </a:r>
              <a:endParaRPr lang="en-US" sz="2800" b="1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219200" y="304800"/>
            <a:ext cx="5943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II. PRACTICE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37376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Put the verbs into the correct form. (Ex. 2/ p. 30)</a:t>
            </a: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381000" y="1855955"/>
            <a:ext cx="853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( clean) ............... the beaches one week ago.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They ( collect)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...........................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....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hundreds of books 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I  (collect) ....................... stamps when I was a child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She ( fly) ...................... to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many times but last  year she (go) ...................  there  by train.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You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ev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er ( see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).................................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 real  lion?  No, but I (see) .................. a real elephant when we went  to the zoo last month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2438400" y="18243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cleaned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50"/>
          <p:cNvSpPr txBox="1">
            <a:spLocks noChangeArrowheads="1"/>
          </p:cNvSpPr>
          <p:nvPr/>
        </p:nvSpPr>
        <p:spPr bwMode="auto">
          <a:xfrm>
            <a:off x="2438400" y="2389355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collected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2057400" y="2919835"/>
            <a:ext cx="1790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collected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1980608" y="3424535"/>
            <a:ext cx="2134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flown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371600" y="38100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went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471057" y="4367150"/>
            <a:ext cx="2862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you ever seen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824345" y="4724400"/>
            <a:ext cx="1233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saw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8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76200"/>
            <a:ext cx="9144000" cy="1179731"/>
            <a:chOff x="0" y="-76200"/>
            <a:chExt cx="9144000" cy="1179731"/>
          </a:xfrm>
        </p:grpSpPr>
        <p:sp>
          <p:nvSpPr>
            <p:cNvPr id="3" name="Rounded Rectangle 2"/>
            <p:cNvSpPr/>
            <p:nvPr/>
          </p:nvSpPr>
          <p:spPr>
            <a:xfrm>
              <a:off x="0" y="0"/>
              <a:ext cx="9144000" cy="10668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1246" y="-76200"/>
              <a:ext cx="7901522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UNIT 3 COMMUNITY SERVICE</a:t>
              </a:r>
              <a:endParaRPr lang="en-US" sz="36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188983" y="457200"/>
              <a:ext cx="476604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6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Lesson 3 A Closer look 2</a:t>
              </a:r>
              <a:endParaRPr lang="en-US" sz="36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0784" y="391180"/>
              <a:ext cx="1697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Period 19</a:t>
              </a:r>
              <a:endParaRPr lang="en-US" sz="2800" b="1" dirty="0"/>
            </a:p>
          </p:txBody>
        </p:sp>
      </p:grpSp>
      <p:pic>
        <p:nvPicPr>
          <p:cNvPr id="7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78397" y="5296623"/>
            <a:ext cx="748145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949798" y="5677623"/>
            <a:ext cx="748145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7721199" y="5906223"/>
            <a:ext cx="748145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3" descr="FLOWR00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70937">
            <a:off x="8102198" y="5830023"/>
            <a:ext cx="748145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81000" y="1770995"/>
            <a:ext cx="8229600" cy="440120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vi-VN" sz="2000" dirty="0"/>
              <a:t>......................................... your homework yet?</a:t>
            </a:r>
          </a:p>
          <a:p>
            <a:pPr marL="342900" indent="-342900"/>
            <a:r>
              <a:rPr lang="vi-VN" sz="2000" dirty="0"/>
              <a:t>A. Are you doing		B. Have you done        	C. Do you do</a:t>
            </a:r>
          </a:p>
          <a:p>
            <a:pPr marL="342900" indent="-342900"/>
            <a:r>
              <a:rPr lang="vi-VN" sz="2000" dirty="0"/>
              <a:t>2. Yes,  I ....................it already </a:t>
            </a:r>
          </a:p>
          <a:p>
            <a:pPr marL="342900" indent="-342900">
              <a:buFontTx/>
              <a:buAutoNum type="alphaUcPeriod"/>
            </a:pPr>
            <a:r>
              <a:rPr lang="vi-VN" sz="2000" dirty="0"/>
              <a:t>am doing		B. have done		C. do</a:t>
            </a:r>
          </a:p>
          <a:p>
            <a:pPr marL="342900" indent="-342900"/>
            <a:r>
              <a:rPr lang="vi-VN" sz="2000" dirty="0"/>
              <a:t>3. Dicken ....................................................... a lot of novels</a:t>
            </a:r>
          </a:p>
          <a:p>
            <a:pPr marL="342900" indent="-342900">
              <a:buFontTx/>
              <a:buAutoNum type="alphaUcPeriod"/>
            </a:pPr>
            <a:r>
              <a:rPr lang="vi-VN" sz="2000" dirty="0"/>
              <a:t>has written 		B. writes		C. wrote</a:t>
            </a:r>
          </a:p>
          <a:p>
            <a:pPr marL="342900" indent="-342900"/>
            <a:r>
              <a:rPr lang="vi-VN" sz="2000" dirty="0"/>
              <a:t>4. Her mother ................... three books. She is going to start the fourth one soon</a:t>
            </a:r>
          </a:p>
          <a:p>
            <a:pPr marL="342900" indent="-342900">
              <a:buFontTx/>
              <a:buAutoNum type="alphaUcPeriod"/>
            </a:pPr>
            <a:r>
              <a:rPr lang="vi-VN" sz="2000" dirty="0"/>
              <a:t>has written		B. writes		C. wrote</a:t>
            </a:r>
          </a:p>
          <a:p>
            <a:pPr marL="342900" indent="-342900"/>
            <a:r>
              <a:rPr lang="vi-VN" sz="2000" dirty="0"/>
              <a:t>5. I think I ........................ him before.</a:t>
            </a:r>
          </a:p>
          <a:p>
            <a:pPr marL="342900" indent="-342900">
              <a:buFontTx/>
              <a:buAutoNum type="alphaUcPeriod"/>
            </a:pPr>
            <a:r>
              <a:rPr lang="vi-VN" sz="2000" dirty="0"/>
              <a:t>A. meet		B. met			C. have met</a:t>
            </a:r>
          </a:p>
          <a:p>
            <a:pPr marL="342900" indent="-342900"/>
            <a:r>
              <a:rPr lang="vi-VN" sz="2000" dirty="0"/>
              <a:t>6. Oh, yes. Now I remember. I ................ him when I was in Hoi An. He was our guide!</a:t>
            </a:r>
          </a:p>
          <a:p>
            <a:pPr marL="342900" indent="-342900"/>
            <a:r>
              <a:rPr lang="vi-VN" sz="2000" dirty="0"/>
              <a:t>A. meet  		B. met 			C. have met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140729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2. Choose the best answer. (Ex. 3 /p.30)</a:t>
            </a:r>
          </a:p>
        </p:txBody>
      </p:sp>
    </p:spTree>
    <p:extLst>
      <p:ext uri="{BB962C8B-B14F-4D97-AF65-F5344CB8AC3E}">
        <p14:creationId xmlns:p14="http://schemas.microsoft.com/office/powerpoint/2010/main" val="23416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6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7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600200" y="609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............... your homework yet?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4478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Are you doing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3716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you done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478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2819400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you do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9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530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219200"/>
            <a:ext cx="288925" cy="3294063"/>
            <a:chOff x="48" y="768"/>
            <a:chExt cx="182" cy="207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5400000">
              <a:off x="-879" y="1752"/>
              <a:ext cx="2064" cy="96"/>
              <a:chOff x="0" y="1896"/>
              <a:chExt cx="5760" cy="120"/>
            </a:xfrm>
          </p:grpSpPr>
          <p:sp>
            <p:nvSpPr>
              <p:cNvPr id="12432" name="Rectangle 4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33" name="Rectangle 5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 rot="5400000">
              <a:off x="57" y="2670"/>
              <a:ext cx="173" cy="173"/>
              <a:chOff x="1872" y="1824"/>
              <a:chExt cx="2014" cy="1821"/>
            </a:xfrm>
          </p:grpSpPr>
          <p:sp>
            <p:nvSpPr>
              <p:cNvPr id="366599" name="AutoShape 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0" name="AutoShape 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01" name="AutoShape 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6" name="Oval 1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27" name="Oval 1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4" name="Oval 1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9" name="Oval 1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06" name="Oval 1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31" name="Oval 1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5400000">
              <a:off x="48" y="1723"/>
              <a:ext cx="173" cy="173"/>
              <a:chOff x="1872" y="1824"/>
              <a:chExt cx="2014" cy="1821"/>
            </a:xfrm>
          </p:grpSpPr>
          <p:sp>
            <p:nvSpPr>
              <p:cNvPr id="366609" name="AutoShape 17"/>
              <p:cNvSpPr>
                <a:spLocks noChangeArrowheads="1"/>
              </p:cNvSpPr>
              <p:nvPr/>
            </p:nvSpPr>
            <p:spPr bwMode="gray">
              <a:xfrm rot="16200000" flipH="1">
                <a:off x="1824" y="2524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0" name="AutoShape 18"/>
              <p:cNvSpPr>
                <a:spLocks noChangeArrowheads="1"/>
              </p:cNvSpPr>
              <p:nvPr/>
            </p:nvSpPr>
            <p:spPr bwMode="gray">
              <a:xfrm rot="5400000" flipH="1">
                <a:off x="3629" y="2493"/>
                <a:ext cx="305" cy="210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366611" name="AutoShape 19"/>
              <p:cNvSpPr>
                <a:spLocks noChangeArrowheads="1"/>
              </p:cNvSpPr>
              <p:nvPr/>
            </p:nvSpPr>
            <p:spPr bwMode="gray">
              <a:xfrm rot="10800000" flipH="1">
                <a:off x="2722" y="3319"/>
                <a:ext cx="314" cy="211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17" name="Oval 2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12418" name="Oval 2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4" name="Oval 22"/>
              <p:cNvSpPr>
                <a:spLocks noChangeArrowheads="1"/>
              </p:cNvSpPr>
              <p:nvPr/>
            </p:nvSpPr>
            <p:spPr bwMode="gray">
              <a:xfrm>
                <a:off x="2256" y="1887"/>
                <a:ext cx="1257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0" name="Oval 2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  <p:sp>
            <p:nvSpPr>
              <p:cNvPr id="366616" name="Oval 24"/>
              <p:cNvSpPr>
                <a:spLocks noChangeArrowheads="1"/>
              </p:cNvSpPr>
              <p:nvPr/>
            </p:nvSpPr>
            <p:spPr bwMode="gray">
              <a:xfrm>
                <a:off x="2338" y="1971"/>
                <a:ext cx="1094" cy="1095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2422" name="Oval 2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eaLnBrk="1" hangingPunct="1"/>
                <a:endParaRPr lang="vi-VN"/>
              </a:p>
            </p:txBody>
          </p:sp>
        </p:grp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1066800" y="2209800"/>
            <a:ext cx="6477000" cy="833438"/>
            <a:chOff x="384" y="1344"/>
            <a:chExt cx="3072" cy="381"/>
          </a:xfrm>
        </p:grpSpPr>
        <p:sp>
          <p:nvSpPr>
            <p:cNvPr id="366619" name="AutoShape 27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8" name="Freeform 29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366624" name="AutoShape 32"/>
          <p:cNvSpPr>
            <a:spLocks noChangeArrowheads="1"/>
          </p:cNvSpPr>
          <p:nvPr/>
        </p:nvSpPr>
        <p:spPr bwMode="gray">
          <a:xfrm>
            <a:off x="990600" y="381000"/>
            <a:ext cx="7467600" cy="1219200"/>
          </a:xfrm>
          <a:prstGeom prst="roundRect">
            <a:avLst>
              <a:gd name="adj" fmla="val 50000"/>
            </a:avLst>
          </a:prstGeom>
          <a:solidFill>
            <a:srgbClr val="CC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en-US" sz="2400" dirty="0">
              <a:solidFill>
                <a:srgbClr val="FF33CC"/>
              </a:solidFill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 rot="5400000">
            <a:off x="197643" y="2240757"/>
            <a:ext cx="992188" cy="930275"/>
            <a:chOff x="1872" y="1824"/>
            <a:chExt cx="2014" cy="1821"/>
          </a:xfrm>
        </p:grpSpPr>
        <p:sp>
          <p:nvSpPr>
            <p:cNvPr id="366626" name="AutoShape 3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7" name="AutoShape 3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28" name="AutoShape 3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0" name="Oval 3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401" name="Oval 3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31" name="Oval 3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3" name="Oval 4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33" name="Oval 4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05" name="Oval 4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 rot="5400000">
            <a:off x="197644" y="3383756"/>
            <a:ext cx="992187" cy="930275"/>
            <a:chOff x="1872" y="1824"/>
            <a:chExt cx="2014" cy="1821"/>
          </a:xfrm>
        </p:grpSpPr>
        <p:sp>
          <p:nvSpPr>
            <p:cNvPr id="366636" name="AutoShape 44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7" name="AutoShape 45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38" name="AutoShape 46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1" name="Oval 4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92" name="Oval 4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41" name="Oval 49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4" name="Oval 5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643" name="Oval 51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96" name="Oval 5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pic>
        <p:nvPicPr>
          <p:cNvPr id="366646" name="Picture 54" descr="tdongva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381000" y="304800"/>
            <a:ext cx="914400" cy="914400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grpSp>
        <p:nvGrpSpPr>
          <p:cNvPr id="9" name="Group 79"/>
          <p:cNvGrpSpPr>
            <a:grpSpLocks/>
          </p:cNvGrpSpPr>
          <p:nvPr/>
        </p:nvGrpSpPr>
        <p:grpSpPr bwMode="auto">
          <a:xfrm>
            <a:off x="1143000" y="4419600"/>
            <a:ext cx="6477000" cy="838200"/>
            <a:chOff x="384" y="1344"/>
            <a:chExt cx="3072" cy="381"/>
          </a:xfrm>
          <a:solidFill>
            <a:srgbClr val="002060"/>
          </a:solidFill>
        </p:grpSpPr>
        <p:sp>
          <p:nvSpPr>
            <p:cNvPr id="366672" name="AutoShape 80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61" name="AutoShape 81"/>
            <p:cNvSpPr>
              <a:spLocks noChangeArrowheads="1"/>
            </p:cNvSpPr>
            <p:nvPr/>
          </p:nvSpPr>
          <p:spPr bwMode="gray">
            <a:xfrm>
              <a:off x="451" y="1379"/>
              <a:ext cx="592" cy="312"/>
            </a:xfrm>
            <a:prstGeom prst="roundRect">
              <a:avLst>
                <a:gd name="adj" fmla="val 11921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62" name="Freeform 82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  <p:sp>
          <p:nvSpPr>
            <p:cNvPr id="12364" name="Text Box 84"/>
            <p:cNvSpPr txBox="1">
              <a:spLocks noChangeArrowheads="1"/>
            </p:cNvSpPr>
            <p:nvPr/>
          </p:nvSpPr>
          <p:spPr bwMode="gray">
            <a:xfrm>
              <a:off x="1124" y="1404"/>
              <a:ext cx="2258" cy="167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vi-VN" b="1"/>
            </a:p>
          </p:txBody>
        </p:sp>
      </p:grpSp>
      <p:grpSp>
        <p:nvGrpSpPr>
          <p:cNvPr id="10" name="Group 101"/>
          <p:cNvGrpSpPr>
            <a:grpSpLocks/>
          </p:cNvGrpSpPr>
          <p:nvPr/>
        </p:nvGrpSpPr>
        <p:grpSpPr bwMode="auto">
          <a:xfrm rot="5400000">
            <a:off x="197643" y="4450557"/>
            <a:ext cx="992188" cy="930275"/>
            <a:chOff x="1872" y="1824"/>
            <a:chExt cx="2014" cy="1821"/>
          </a:xfrm>
        </p:grpSpPr>
        <p:sp>
          <p:nvSpPr>
            <p:cNvPr id="366694" name="AutoShape 102"/>
            <p:cNvSpPr>
              <a:spLocks noChangeArrowheads="1"/>
            </p:cNvSpPr>
            <p:nvPr/>
          </p:nvSpPr>
          <p:spPr bwMode="gray">
            <a:xfrm rot="16200000" flipH="1">
              <a:off x="1821" y="2561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5" name="AutoShape 103"/>
            <p:cNvSpPr>
              <a:spLocks noChangeArrowheads="1"/>
            </p:cNvSpPr>
            <p:nvPr/>
          </p:nvSpPr>
          <p:spPr bwMode="gray">
            <a:xfrm rot="5400000" flipH="1">
              <a:off x="3629" y="2527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66696" name="AutoShape 104"/>
            <p:cNvSpPr>
              <a:spLocks noChangeArrowheads="1"/>
            </p:cNvSpPr>
            <p:nvPr/>
          </p:nvSpPr>
          <p:spPr bwMode="gray">
            <a:xfrm rot="10800000" flipH="1">
              <a:off x="2726" y="3440"/>
              <a:ext cx="306" cy="205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0" name="Oval 105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12341" name="Oval 106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/>
            </a:p>
          </p:txBody>
        </p:sp>
        <p:sp>
          <p:nvSpPr>
            <p:cNvPr id="366699" name="Oval 107"/>
            <p:cNvSpPr>
              <a:spLocks noChangeArrowheads="1"/>
            </p:cNvSpPr>
            <p:nvPr/>
          </p:nvSpPr>
          <p:spPr bwMode="gray">
            <a:xfrm>
              <a:off x="2255" y="2001"/>
              <a:ext cx="1260" cy="12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3" name="Oval 108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endParaRPr lang="vi-VN"/>
            </a:p>
          </p:txBody>
        </p:sp>
        <p:sp>
          <p:nvSpPr>
            <p:cNvPr id="366701" name="Oval 109"/>
            <p:cNvSpPr>
              <a:spLocks noChangeArrowheads="1"/>
            </p:cNvSpPr>
            <p:nvPr/>
          </p:nvSpPr>
          <p:spPr bwMode="gray">
            <a:xfrm>
              <a:off x="2336" y="2082"/>
              <a:ext cx="1096" cy="11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45" name="Oval 110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/>
              <a:endParaRPr lang="vi-VN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066800" y="3352800"/>
            <a:ext cx="6553200" cy="838200"/>
            <a:chOff x="384" y="1344"/>
            <a:chExt cx="3072" cy="381"/>
          </a:xfrm>
        </p:grpSpPr>
        <p:sp>
          <p:nvSpPr>
            <p:cNvPr id="366706" name="AutoShape 114"/>
            <p:cNvSpPr>
              <a:spLocks noChangeArrowheads="1"/>
            </p:cNvSpPr>
            <p:nvPr/>
          </p:nvSpPr>
          <p:spPr bwMode="gray">
            <a:xfrm>
              <a:off x="384" y="1344"/>
              <a:ext cx="3072" cy="381"/>
            </a:xfrm>
            <a:prstGeom prst="roundRect">
              <a:avLst>
                <a:gd name="adj" fmla="val 10889"/>
              </a:avLst>
            </a:prstGeom>
            <a:solidFill>
              <a:srgbClr val="00206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334" name="Freeform 116"/>
            <p:cNvSpPr>
              <a:spLocks/>
            </p:cNvSpPr>
            <p:nvPr/>
          </p:nvSpPr>
          <p:spPr bwMode="gray">
            <a:xfrm>
              <a:off x="488" y="1399"/>
              <a:ext cx="295" cy="156"/>
            </a:xfrm>
            <a:custGeom>
              <a:avLst/>
              <a:gdLst>
                <a:gd name="T0" fmla="*/ 0 w 596"/>
                <a:gd name="T1" fmla="*/ 0 h 598"/>
                <a:gd name="T2" fmla="*/ 0 w 596"/>
                <a:gd name="T3" fmla="*/ 0 h 598"/>
                <a:gd name="T4" fmla="*/ 0 w 596"/>
                <a:gd name="T5" fmla="*/ 0 h 598"/>
                <a:gd name="T6" fmla="*/ 0 w 596"/>
                <a:gd name="T7" fmla="*/ 0 h 598"/>
                <a:gd name="T8" fmla="*/ 0 w 596"/>
                <a:gd name="T9" fmla="*/ 0 h 598"/>
                <a:gd name="T10" fmla="*/ 0 w 596"/>
                <a:gd name="T11" fmla="*/ 0 h 5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96"/>
                <a:gd name="T19" fmla="*/ 0 h 598"/>
                <a:gd name="T20" fmla="*/ 596 w 596"/>
                <a:gd name="T21" fmla="*/ 598 h 5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solidFill>
              <a:srgbClr val="00CCFF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vi-VN"/>
            </a:p>
          </p:txBody>
        </p:sp>
      </p:grpSp>
      <p:sp>
        <p:nvSpPr>
          <p:cNvPr id="133" name="Flowchart: Process 132"/>
          <p:cNvSpPr/>
          <p:nvPr/>
        </p:nvSpPr>
        <p:spPr>
          <a:xfrm>
            <a:off x="152400" y="152400"/>
            <a:ext cx="8839200" cy="6553200"/>
          </a:xfrm>
          <a:prstGeom prst="flowChartProcess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4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101722" y="58157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7395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5871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4901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2" y="51299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587124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025523" y="5282322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7873123" y="57395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Picture 63" descr="FLOWR00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70937">
            <a:off x="8357478" y="5282323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TextBox 142"/>
          <p:cNvSpPr txBox="1"/>
          <p:nvPr/>
        </p:nvSpPr>
        <p:spPr>
          <a:xfrm>
            <a:off x="1600200" y="609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Yes,  I .................... it already.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228600" y="533400"/>
            <a:ext cx="1371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EXERCISE 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9" name="AutoShape 81"/>
          <p:cNvSpPr>
            <a:spLocks noChangeArrowheads="1"/>
          </p:cNvSpPr>
          <p:nvPr/>
        </p:nvSpPr>
        <p:spPr bwMode="gray">
          <a:xfrm>
            <a:off x="1219200" y="3429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0" name="AutoShape 81"/>
          <p:cNvSpPr>
            <a:spLocks noChangeArrowheads="1"/>
          </p:cNvSpPr>
          <p:nvPr/>
        </p:nvSpPr>
        <p:spPr bwMode="gray">
          <a:xfrm>
            <a:off x="1295400" y="2286000"/>
            <a:ext cx="1248172" cy="686400"/>
          </a:xfrm>
          <a:prstGeom prst="roundRect">
            <a:avLst>
              <a:gd name="adj" fmla="val 11921"/>
            </a:avLst>
          </a:prstGeom>
          <a:solidFill>
            <a:srgbClr val="002060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151" name="Rectangle 150"/>
          <p:cNvSpPr/>
          <p:nvPr/>
        </p:nvSpPr>
        <p:spPr>
          <a:xfrm>
            <a:off x="1447800" y="2362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2895600" y="2362200"/>
            <a:ext cx="2895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 doing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371600" y="35052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971800" y="3505200"/>
            <a:ext cx="304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have  done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47800" y="4572000"/>
            <a:ext cx="9906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008144" y="4495800"/>
            <a:ext cx="2438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62"/>
          <p:cNvGrpSpPr/>
          <p:nvPr/>
        </p:nvGrpSpPr>
        <p:grpSpPr>
          <a:xfrm>
            <a:off x="990600" y="5334000"/>
            <a:ext cx="3124200" cy="914400"/>
            <a:chOff x="8058150" y="2362200"/>
            <a:chExt cx="3124200" cy="914400"/>
          </a:xfrm>
        </p:grpSpPr>
        <p:sp>
          <p:nvSpPr>
            <p:cNvPr id="160" name="Oval 159"/>
            <p:cNvSpPr/>
            <p:nvPr/>
          </p:nvSpPr>
          <p:spPr>
            <a:xfrm>
              <a:off x="8058150" y="2667000"/>
              <a:ext cx="3124200" cy="609600"/>
            </a:xfrm>
            <a:prstGeom prst="ellipse">
              <a:avLst/>
            </a:prstGeom>
            <a:blipFill>
              <a:blip r:embed="rId5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.VnMystical" pitchFamily="34" charset="0"/>
                </a:rPr>
                <a:t>WHAT A PITY !</a:t>
              </a:r>
              <a:endParaRPr lang="en-US" sz="2400" b="1" dirty="0">
                <a:latin typeface=".VnMystical" pitchFamily="34" charset="0"/>
              </a:endParaRPr>
            </a:p>
          </p:txBody>
        </p:sp>
        <p:pic>
          <p:nvPicPr>
            <p:cNvPr id="161" name="Picture 160" descr="000203DC.gif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286750" y="2362200"/>
              <a:ext cx="857250" cy="857250"/>
            </a:xfrm>
            <a:prstGeom prst="rect">
              <a:avLst/>
            </a:prstGeom>
          </p:spPr>
        </p:pic>
      </p:grpSp>
      <p:grpSp>
        <p:nvGrpSpPr>
          <p:cNvPr id="13" name="Group 166"/>
          <p:cNvGrpSpPr/>
          <p:nvPr/>
        </p:nvGrpSpPr>
        <p:grpSpPr>
          <a:xfrm>
            <a:off x="4724400" y="5562600"/>
            <a:ext cx="2743200" cy="762000"/>
            <a:chOff x="8458200" y="3657600"/>
            <a:chExt cx="2743200" cy="762000"/>
          </a:xfrm>
        </p:grpSpPr>
        <p:sp>
          <p:nvSpPr>
            <p:cNvPr id="165" name="Cloud 164"/>
            <p:cNvSpPr/>
            <p:nvPr/>
          </p:nvSpPr>
          <p:spPr>
            <a:xfrm>
              <a:off x="8610600" y="3886200"/>
              <a:ext cx="2590800" cy="533400"/>
            </a:xfrm>
            <a:prstGeom prst="clou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.VnMystical" pitchFamily="34" charset="0"/>
                </a:rPr>
                <a:t>Well done!</a:t>
              </a:r>
              <a:endParaRPr lang="en-US" sz="2400" b="1" dirty="0">
                <a:solidFill>
                  <a:srgbClr val="FF0000"/>
                </a:solidFill>
                <a:latin typeface=".VnMystical" pitchFamily="34" charset="0"/>
              </a:endParaRPr>
            </a:p>
          </p:txBody>
        </p:sp>
        <p:pic>
          <p:nvPicPr>
            <p:cNvPr id="166" name="Picture 165" descr="12.gif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58200" y="3657600"/>
              <a:ext cx="685800" cy="685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8726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</p:childTnLst>
        </p:cTn>
      </p:par>
    </p:tnLst>
    <p:bldLst>
      <p:bldP spid="143" grpId="0"/>
      <p:bldP spid="151" grpId="0" animBg="1"/>
      <p:bldP spid="153" grpId="0"/>
      <p:bldP spid="154" grpId="0" animBg="1"/>
      <p:bldP spid="155" grpId="0"/>
      <p:bldP spid="156" grpId="0" animBg="1"/>
      <p:bldP spid="1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660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NGUYET</dc:creator>
  <cp:lastModifiedBy>Windows User</cp:lastModifiedBy>
  <cp:revision>7</cp:revision>
  <dcterms:created xsi:type="dcterms:W3CDTF">2006-08-16T00:00:00Z</dcterms:created>
  <dcterms:modified xsi:type="dcterms:W3CDTF">2019-08-30T15:14:37Z</dcterms:modified>
</cp:coreProperties>
</file>